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ato" panose="020F0502020204030203" pitchFamily="34" charset="0"/>
      <p:regular r:id="rId13"/>
    </p:embeddedFont>
    <p:embeddedFont>
      <p:font typeface="Lato Light" panose="020F0502020204030203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6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Флора және Өсімдіктер Жабыны: Биология Әлеміне Саяхат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Бұл презентацияда біз флора мен өсімдіктер жабынының маңызды аспектілерін, олардың зерттелу тарихын, құрамын және ерекшеліктерін қарастырамыз. Өсімдіктер әлемінің сан алуандығы мен экожүйедегі рөлін бірге зерттейік.</a:t>
            </a:r>
            <a:endParaRPr lang="en-US" sz="17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F9F3FA-7472-ED9F-ABE5-429440A305C3}"/>
              </a:ext>
            </a:extLst>
          </p:cNvPr>
          <p:cNvSpPr/>
          <p:nvPr/>
        </p:nvSpPr>
        <p:spPr>
          <a:xfrm>
            <a:off x="12780000" y="7639200"/>
            <a:ext cx="1800000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6895"/>
            <a:ext cx="8189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Қорытынды және Сұрақтар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93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Бүгінгі презентациямызда біз флора мен өсімдіктер жабынының маңызына, олардың зерттелу тарихына, құрамына және экожүйедегі рөліне тоқталдық. Өсімдіктер әлемі біздің планетамыздың тіршілігінің негізі екенін ұмытпайық.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4310420"/>
            <a:ext cx="113493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"Өсімдіктерсіз өмір жоқ – олар біздің болашағымыздың кепілі."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93790" y="3970258"/>
            <a:ext cx="30480" cy="1105614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93790" y="53310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Сұрақтарыңыз болса, қоюға болады.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4907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Дайындаған: Есмұрза Фатима, Жанабай Аружан</a:t>
            </a:r>
            <a:endParaRPr lang="en-US" sz="2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4A9180-D0CE-C7E2-7B44-B7B0BFB48AC4}"/>
              </a:ext>
            </a:extLst>
          </p:cNvPr>
          <p:cNvSpPr/>
          <p:nvPr/>
        </p:nvSpPr>
        <p:spPr>
          <a:xfrm>
            <a:off x="12780000" y="7639200"/>
            <a:ext cx="1800000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2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Жоспар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26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67714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2842022"/>
            <a:ext cx="4196358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Флора және Өсімдіктер Жабынына Жалпы Сипаттама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110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Өсімдіктер әлемінің негізгі түсініктері мен маңызы.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3126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67714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2842022"/>
            <a:ext cx="3786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Флораны Зерттеу Тарихы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33244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Өсімдіктерді зерттеудің даму кезеңдері мен негізгі ғалымдар.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31267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667714"/>
            <a:ext cx="4196358" cy="30480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2842022"/>
            <a:ext cx="2853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Флораның Құрамы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33244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Әртүрлі өсімдік топтары және олардың классификациясы.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18785"/>
            <a:ext cx="6407944" cy="30480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693093"/>
            <a:ext cx="58407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Өсімдіктер Жабынының Ерекшеліктері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8351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Биогеографиялық аймақтар мен олардың өсімдік қауымдастықтары.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637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18785"/>
            <a:ext cx="6407944" cy="30480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693093"/>
            <a:ext cx="4755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Негізгі Терминдер мен Ұғымдар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8351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Презентация барысында кездесетін маңызды биологиялық терминдер.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8CE357-97E4-58E6-9FFD-7D6F673A50E6}"/>
              </a:ext>
            </a:extLst>
          </p:cNvPr>
          <p:cNvSpPr/>
          <p:nvPr/>
        </p:nvSpPr>
        <p:spPr>
          <a:xfrm>
            <a:off x="12780000" y="7639200"/>
            <a:ext cx="1800000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974" y="437674"/>
            <a:ext cx="11190089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Флора және Өсімдіктер Жабынына Жалпы Сипаттама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6974" y="1316950"/>
            <a:ext cx="6564154" cy="764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6BD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Флора</a:t>
            </a: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– белгілі бір географиялық аймақта немесе геологиялық кезеңде өсетін өсімдік түрлерінің жиынтығын білдіреді. Бұл тек өсімдіктердің тізімі ғана емес, сонымен қатар олардың таралуы мен өзара байланысы туралы да ақпарат береді.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56974" y="2224207"/>
            <a:ext cx="6564154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6BD8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Өсімдіктер жабыны</a:t>
            </a: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(вегетация) – белгілі бір аумақты мекендейтін өсімдіктер қауымдастықтарының жиынтығы. Ол орман, дала, шөл, тундра сияқты табиғи аймақтардағы өсімдіктердің құрылымын, тығыздығын және өзара әрекеттесуін көрсетеді.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892" y="1352669"/>
            <a:ext cx="6564154" cy="65641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6974" y="8274725"/>
            <a:ext cx="13516451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Олар Жер бетіндегі тіршіліктің негізгі бөлігін құрайды, фотосинтез арқылы оттегі өндіріп, тамақ тізбегінің бастапқы буыны болып табылады.</a:t>
            </a:r>
            <a:endParaRPr lang="en-US" sz="12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B526CE-4CF3-1494-9406-0FC02D8E66B1}"/>
              </a:ext>
            </a:extLst>
          </p:cNvPr>
          <p:cNvSpPr/>
          <p:nvPr/>
        </p:nvSpPr>
        <p:spPr>
          <a:xfrm>
            <a:off x="12780000" y="7916822"/>
            <a:ext cx="1800000" cy="262377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BA4596-D534-28CA-40CE-F4A121C206CA}"/>
              </a:ext>
            </a:extLst>
          </p:cNvPr>
          <p:cNvSpPr/>
          <p:nvPr/>
        </p:nvSpPr>
        <p:spPr>
          <a:xfrm>
            <a:off x="14081046" y="7376824"/>
            <a:ext cx="549354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310BD-7C01-E457-03BC-DF394985084C}"/>
              </a:ext>
            </a:extLst>
          </p:cNvPr>
          <p:cNvSpPr/>
          <p:nvPr/>
        </p:nvSpPr>
        <p:spPr>
          <a:xfrm>
            <a:off x="14073425" y="7459622"/>
            <a:ext cx="556975" cy="769978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983" y="636151"/>
            <a:ext cx="5983129" cy="55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Флораны Зерттеу Тарихы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6983" y="1554242"/>
            <a:ext cx="1337643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Өсімдіктер әлемін зерттеу ерте заманнан басталған, бірақ ғылыми негіздегі зерттеулер кейінірек дамыды.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303770" y="2042398"/>
            <a:ext cx="22860" cy="5550932"/>
          </a:xfrm>
          <a:prstGeom prst="roundRect">
            <a:avLst>
              <a:gd name="adj" fmla="val 11755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599218" y="2232422"/>
            <a:ext cx="537329" cy="22860"/>
          </a:xfrm>
          <a:prstGeom prst="roundRect">
            <a:avLst>
              <a:gd name="adj" fmla="val 11755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113687" y="2042398"/>
            <a:ext cx="403027" cy="4030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180838" y="2075914"/>
            <a:ext cx="268605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3570922" y="2103953"/>
            <a:ext cx="2848570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Ежелгі Греция және Рим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6983" y="2491264"/>
            <a:ext cx="5792510" cy="1146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Теофраст (б.з.б. 371–287 жж.) «Өсімдіктер тарихы» еңбегінде өсімдіктерді сипаттап, жіктеді. Диоскоридтің (б.з.б. 40–90 жж.) «Медициналық материалдар туралы» кітабында дәрілік өсімдіктер туралы мәліметтер берілген.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493853" y="3307199"/>
            <a:ext cx="537329" cy="22860"/>
          </a:xfrm>
          <a:prstGeom prst="roundRect">
            <a:avLst>
              <a:gd name="adj" fmla="val 11755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113687" y="3117175"/>
            <a:ext cx="403027" cy="4030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80838" y="3150691"/>
            <a:ext cx="268605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210907" y="3178731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Орта Ғасырлар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210907" y="3566041"/>
            <a:ext cx="5792510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Араб және еуропалық ғалымдар (мысалы, Абу Ханифа ад-Динавари) өсімдіктерді дәрілік мақсатта зерттеуді жалғастырды. Ботаника баяу дамыды.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599218" y="4233624"/>
            <a:ext cx="537329" cy="22860"/>
          </a:xfrm>
          <a:prstGeom prst="roundRect">
            <a:avLst>
              <a:gd name="adj" fmla="val 11755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113687" y="4043601"/>
            <a:ext cx="403027" cy="4030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180838" y="4077117"/>
            <a:ext cx="268605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3997166" y="4105156"/>
            <a:ext cx="2422327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Жаңа Дәуір (16-18 ғғ.)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6983" y="4492466"/>
            <a:ext cx="5792510" cy="1146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«Ботаникалық бақтар» пайда болып, өсімдіктерді жүйелеуге алғашқы әрекеттер жасалды (Андреа Чезальпино, Джон Рэй). Карл Линнейдің (1707–1778 жж.) бинарлық номенклатурасы флораны ғылыми сипаттаудың негізін қалады.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493853" y="5210532"/>
            <a:ext cx="537329" cy="22860"/>
          </a:xfrm>
          <a:prstGeom prst="roundRect">
            <a:avLst>
              <a:gd name="adj" fmla="val 11755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113687" y="5020508"/>
            <a:ext cx="403027" cy="4030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180838" y="5054025"/>
            <a:ext cx="268605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210907" y="5082064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19-20 Ғасырлар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210907" y="5469374"/>
            <a:ext cx="5792510" cy="1146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Чарльз Дарвиннің эволюция теориясы өсімдіктердің таралуы мен түрлерінің қалыптасуын түсінуге ықпал етті. Александр Гумбольдт биогеография ғылымының негізін қалады. Гербарийлер мен ботаникалық экспедициялар кеңінен жүргізілді.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6599218" y="6187559"/>
            <a:ext cx="537329" cy="22860"/>
          </a:xfrm>
          <a:prstGeom prst="roundRect">
            <a:avLst>
              <a:gd name="adj" fmla="val 117551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7113687" y="5997535"/>
            <a:ext cx="403027" cy="403027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7180838" y="6031051"/>
            <a:ext cx="268605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4180165" y="6059091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Қазіргі Заман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26983" y="6446401"/>
            <a:ext cx="5792510" cy="1146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Молекулярлық биология, генетика және ГАЖ (географиялық ақпараттық жүйелер) технологиялары арқылы флораны зерттеу жаңа деңгейге көтерілді. Өсімдіктердің геномдары зерттеліп, биоәртүрлілікті сақтау шаралары дамуда.</a:t>
            </a:r>
            <a:endParaRPr lang="en-US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922B658-FA7B-E8DE-6BB3-6414EFD48D87}"/>
              </a:ext>
            </a:extLst>
          </p:cNvPr>
          <p:cNvSpPr/>
          <p:nvPr/>
        </p:nvSpPr>
        <p:spPr>
          <a:xfrm>
            <a:off x="12780000" y="7639200"/>
            <a:ext cx="1800000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682" y="546854"/>
            <a:ext cx="5003483" cy="621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Флораның Құрамы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5682" y="1565553"/>
            <a:ext cx="1323903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Флора әртүрлі өсімдік топтарынан тұрады, олардың әрқайсысының өзіндік ерекшеліктері бар.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5682" y="2107287"/>
            <a:ext cx="6520101" cy="2576513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94398" y="2306003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47" y="2436376"/>
            <a:ext cx="268248" cy="3353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4398" y="3100983"/>
            <a:ext cx="305800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Балдырлар мен Мүктер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94398" y="3530679"/>
            <a:ext cx="6122670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Жабайы табиғатта және суда кездесетін қарапайым өсімдіктер. Олардың қарапайым құрылысы және репродуктивті циклі болады.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498" y="2107287"/>
            <a:ext cx="6520220" cy="2576513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613213" y="2306003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163" y="2436376"/>
            <a:ext cx="268248" cy="3353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3213" y="3100983"/>
            <a:ext cx="543925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Плаун, Қырықбуын және Қырыққұлақтар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13213" y="3530679"/>
            <a:ext cx="612278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Тамыры, сабағы және жапырағы бар алғашқы тамырлы өсімдіктер. Спорофиттер арқылы көбейеді.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95682" y="4882515"/>
            <a:ext cx="6520101" cy="225837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894398" y="5081230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47" y="5211604"/>
            <a:ext cx="268248" cy="33539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4398" y="5876211"/>
            <a:ext cx="2497931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Ашықтұқымдылар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894398" y="6305907"/>
            <a:ext cx="6122670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Тұқымдары ашық орналасқан (мысалы, қарағай, шырша). Негізінен мәңгі жасыл ағаштар мен бұталар.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4498" y="4882515"/>
            <a:ext cx="6520220" cy="225837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613213" y="5081230"/>
            <a:ext cx="596265" cy="596265"/>
          </a:xfrm>
          <a:prstGeom prst="roundRect">
            <a:avLst>
              <a:gd name="adj" fmla="val 15333930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163" y="5211604"/>
            <a:ext cx="268248" cy="33539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3213" y="5876211"/>
            <a:ext cx="4998958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Жабықтұқымдылар (Гүлді Өсімдіктер)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13213" y="6305907"/>
            <a:ext cx="612278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Тұқымдары жеміс қабығымен қоршалған. Жер бетіндегі ең басым және алуан түрлі өсімдіктер тобы.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695682" y="7364492"/>
            <a:ext cx="1323903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Бұл топтардың әрқайсысы өз экожүйесінде маңызды рөл атқарады және жер бетіндегі биоәртүрліліктің қалыптасуына үлес қосады.</a:t>
            </a:r>
            <a:endParaRPr lang="en-US" sz="15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6C6AAD-0D29-10F2-4949-BF945642C75D}"/>
              </a:ext>
            </a:extLst>
          </p:cNvPr>
          <p:cNvSpPr/>
          <p:nvPr/>
        </p:nvSpPr>
        <p:spPr>
          <a:xfrm>
            <a:off x="12780000" y="7639200"/>
            <a:ext cx="1800000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682585"/>
            <a:ext cx="10945178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Өсімдіктер Жабынының Ерекшеліктері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771293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Өсімдіктер жабыны әр түрлі климаттық және географиялық жағдайларға байланысты ерекшеленеді.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5" y="2350056"/>
            <a:ext cx="3086695" cy="19076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3545" y="447008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Орманды Зоналар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3545" y="4929426"/>
            <a:ext cx="3086695" cy="2038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Тропикалық, қоңыржай және тайга ормандары сияқты түрлері бар. Биоәртүрлілігі жоғары, жауын-шашын мөлшері жеткілікті жерлерде кездеседі.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2350056"/>
            <a:ext cx="3086695" cy="19076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95750" y="4470082"/>
            <a:ext cx="3086695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Далалар мен Саванналар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4095750" y="5261372"/>
            <a:ext cx="3086695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Шөптесін өсімдіктер басым, ағаштар сирек кездеседі. Құрғақ климатқа бейімделген.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955" y="2350056"/>
            <a:ext cx="3086695" cy="19076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47955" y="4470082"/>
            <a:ext cx="3086695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Шөл және Шөлейт Зоналар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7447955" y="5261372"/>
            <a:ext cx="3086695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Су тапшылығына төзімді өсімдіктер (ксерофиттер) мен суккуленттер өседі. Өсімдіктер жабыны сирек.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159" y="2350056"/>
            <a:ext cx="3086695" cy="19076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00159" y="447008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Тундра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0800159" y="4929426"/>
            <a:ext cx="3086695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Мәңгі тоң аймақтарында кездеседі. Мүктер, қыналар, аласа бұталар басым. Ағаштар өспейді.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43545" y="7207210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Әр зонаның өсімдік жабыны сол аймақтың климатын, топырағын және жануарлар әлемін анықтайды.</a:t>
            </a:r>
            <a:endParaRPr lang="en-US" sz="16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EB5A82A-C87D-2209-9382-2CCAF6E1B1D9}"/>
              </a:ext>
            </a:extLst>
          </p:cNvPr>
          <p:cNvSpPr/>
          <p:nvPr/>
        </p:nvSpPr>
        <p:spPr>
          <a:xfrm>
            <a:off x="12780000" y="7639200"/>
            <a:ext cx="1800000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291" y="481846"/>
            <a:ext cx="6525458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Экожүйедегі Флораның Рөлі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91" y="1489115"/>
            <a:ext cx="6488192" cy="648819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6537" y="1582162"/>
            <a:ext cx="87511" cy="87511"/>
          </a:xfrm>
          <a:prstGeom prst="roundRect">
            <a:avLst>
              <a:gd name="adj" fmla="val 522449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799189" y="1489115"/>
            <a:ext cx="219039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Оттегі Өндірісі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99189" y="1938099"/>
            <a:ext cx="6225540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Фотосинтез арқылы атмосфераға оттегі бөледі, тірі ағзалардың тыныс алуына қажет.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7536537" y="2942332"/>
            <a:ext cx="87511" cy="87511"/>
          </a:xfrm>
          <a:prstGeom prst="roundRect">
            <a:avLst>
              <a:gd name="adj" fmla="val 522449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799189" y="2849285"/>
            <a:ext cx="369248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Топырақ Эрозиясын Болдырмау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799189" y="3298269"/>
            <a:ext cx="6225540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Өсімдік тамырлары топырақты бекітіп, су мен жел эрозиясынан қорғайды.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536537" y="4302502"/>
            <a:ext cx="87511" cy="87511"/>
          </a:xfrm>
          <a:prstGeom prst="roundRect">
            <a:avLst>
              <a:gd name="adj" fmla="val 522449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799189" y="4209455"/>
            <a:ext cx="2663547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Биоәртүрлілікті Сақтау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799189" y="4658439"/>
            <a:ext cx="6225540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Көптеген жануарлар түрлері үшін мекендеу ортасы мен қорек көзі болып табылады.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536537" y="5662672"/>
            <a:ext cx="87511" cy="87511"/>
          </a:xfrm>
          <a:prstGeom prst="roundRect">
            <a:avLst>
              <a:gd name="adj" fmla="val 522449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799189" y="5569625"/>
            <a:ext cx="219039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Климатты Реттеу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799189" y="6018609"/>
            <a:ext cx="622554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Көмірқышқыл газын сіңіріп, жаһандық жылынуды азайтуға көмектеседі.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3291" y="8371403"/>
            <a:ext cx="134038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Флораның сау болуы бүкіл планетаның денсаулығы үшін өте маңызды.</a:t>
            </a:r>
            <a:endParaRPr lang="en-US" sz="13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1687C0-B375-EB39-1DFC-7061DC00CEC5}"/>
              </a:ext>
            </a:extLst>
          </p:cNvPr>
          <p:cNvSpPr/>
          <p:nvPr/>
        </p:nvSpPr>
        <p:spPr>
          <a:xfrm>
            <a:off x="12780000" y="7639200"/>
            <a:ext cx="1800000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9514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Негізгі Терминдер мен Ұғымдар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67033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6BD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Эндемик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Белгілі бір географиялық аймақта ғана өсетін өсімдік түрі (басқа жерде кездеспейді).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670334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98067" y="267033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777282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6BD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Реликт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41804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Бұрынғы геологиялық дәуірлерден сақталып қалған және қазіргі флорада сирек кездесетін өсімдік түрі.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2795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63310" y="462795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4252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6BD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Интродуцент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37567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Адамның әсерінен өзінің табиғи ареалынан тыс жерге әкелінген және жаңа ортаға бейімделген өсімдік.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2795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98067" y="462795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777282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6BD8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Фитоценоз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37567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Белгілі бір аумақтағы өсімдіктер қауымдастығы, олардың өзара және қоршаған ортамен әрекеттесуі.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D536B6-20A5-FEA8-6E4B-CB0A4080E0E2}"/>
              </a:ext>
            </a:extLst>
          </p:cNvPr>
          <p:cNvSpPr/>
          <p:nvPr/>
        </p:nvSpPr>
        <p:spPr>
          <a:xfrm>
            <a:off x="12780000" y="7639200"/>
            <a:ext cx="1800000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7982307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Биоәртүрлілікті Сақтаудың Маңызы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426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Флораның алуан түрлілігін сақтау Жердегі тіршіліктің тепе-теңдігі үшін өте маңызды. Адам әрекетінің өсімдік әлеміне кері әсерін азайтуымыз керек.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3287" y="1916430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Жойылып бара жатқан түрлерді қорғау.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3287" y="2241352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Қорықтар мен ұлттық парктер құру.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3287" y="2566273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Тұрақты ауыл шаруашылығын дамыту.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3287" y="2891195"/>
            <a:ext cx="652867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Экологиялық білім мен хабардарлықты арттыру.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3287" y="3307794"/>
            <a:ext cx="65286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Әрбір өсімдік түрінің экожүйедегі өзіндік рөлі бар және оның жойылуы бүкіл тізбекке әсер етеді.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60" y="1953935"/>
            <a:ext cx="6528673" cy="652867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ECE02E-7446-A4AA-E488-24F195178A3F}"/>
              </a:ext>
            </a:extLst>
          </p:cNvPr>
          <p:cNvSpPr/>
          <p:nvPr/>
        </p:nvSpPr>
        <p:spPr>
          <a:xfrm>
            <a:off x="14054732" y="7639200"/>
            <a:ext cx="525267" cy="540000"/>
          </a:xfrm>
          <a:prstGeom prst="round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e4db608-ddec-4a44-8ad7-7d5a79b7448e}" enabled="1" method="Standard" siteId="{fd799da1-bfc1-4234-a91c-72b3a1cb9e2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840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Lato Bold</vt:lpstr>
      <vt:lpstr>Lato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Khakimov, Alikhan [AG TECH LLP]</cp:lastModifiedBy>
  <cp:revision>2</cp:revision>
  <dcterms:created xsi:type="dcterms:W3CDTF">2025-09-16T07:10:09Z</dcterms:created>
  <dcterms:modified xsi:type="dcterms:W3CDTF">2025-09-16T07:11:49Z</dcterms:modified>
</cp:coreProperties>
</file>